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75" r:id="rId7"/>
    <p:sldId id="276" r:id="rId8"/>
    <p:sldId id="264" r:id="rId9"/>
    <p:sldId id="267" r:id="rId10"/>
    <p:sldId id="265" r:id="rId11"/>
    <p:sldId id="266" r:id="rId12"/>
    <p:sldId id="268" r:id="rId13"/>
    <p:sldId id="270" r:id="rId14"/>
    <p:sldId id="271" r:id="rId15"/>
    <p:sldId id="272" r:id="rId16"/>
    <p:sldId id="273" r:id="rId17"/>
    <p:sldId id="27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9213" y="316524"/>
            <a:ext cx="7213155" cy="4706580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ПРОЕКТ:</a:t>
            </a:r>
            <a:br>
              <a:rPr lang="ru-RU" sz="3600" b="1" dirty="0" smtClean="0"/>
            </a:br>
            <a:r>
              <a:rPr lang="ru-RU" sz="3600" b="1" dirty="0" smtClean="0"/>
              <a:t>«ИСПОЛЬЗОВАНИЕ </a:t>
            </a:r>
            <a:r>
              <a:rPr lang="en-US" sz="3600" b="1" dirty="0" smtClean="0"/>
              <a:t> </a:t>
            </a:r>
            <a:r>
              <a:rPr lang="ru-RU" sz="3600" b="1" dirty="0" smtClean="0"/>
              <a:t>И ПРИМЕНЕНИЕ УЧИТЕЛЕМ-ДЕФЕКТОЛОГОМ  ДОУ СВЕТОВОГО СТОЛА И ТЕХНИКИ «РИСОВАНИЯ ПЕСКОМ» </a:t>
            </a:r>
            <a:br>
              <a:rPr lang="ru-RU" sz="3600" b="1" dirty="0" smtClean="0"/>
            </a:b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57984" y="5132831"/>
            <a:ext cx="9534144" cy="1402081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7200" dirty="0" smtClean="0"/>
              <a:t>Сургут                       учитель-дефектолог МБДОУ №14 «Брусничка»</a:t>
            </a:r>
          </a:p>
          <a:p>
            <a:r>
              <a:rPr lang="ru-RU" sz="7200" dirty="0" smtClean="0"/>
              <a:t>                                    </a:t>
            </a:r>
            <a:r>
              <a:rPr lang="ru-RU" sz="7200" dirty="0" smtClean="0"/>
              <a:t>Уварова Светлана Владимировна</a:t>
            </a:r>
            <a:endParaRPr lang="ru-RU" sz="7200" dirty="0" smtClean="0"/>
          </a:p>
          <a:p>
            <a:endParaRPr lang="ru-RU" sz="7200" dirty="0" smtClean="0"/>
          </a:p>
          <a:p>
            <a:endParaRPr lang="ru-RU" sz="7200" dirty="0" smtClean="0"/>
          </a:p>
          <a:p>
            <a:endParaRPr lang="ru-RU" sz="7200" dirty="0" smtClean="0"/>
          </a:p>
          <a:p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116380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6677618" cy="976312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СПОСОБЫ РИСОВАНИЯ ПЕСКОМ</a:t>
            </a:r>
            <a:endParaRPr lang="ru-RU" sz="36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60812" y="1844277"/>
            <a:ext cx="8802806" cy="4624766"/>
          </a:xfrm>
        </p:spPr>
        <p:txBody>
          <a:bodyPr numCol="2">
            <a:noAutofit/>
          </a:bodyPr>
          <a:lstStyle/>
          <a:p>
            <a:r>
              <a:rPr lang="ru-RU" sz="2600" dirty="0"/>
              <a:t>• Рисование </a:t>
            </a:r>
            <a:r>
              <a:rPr lang="ru-RU" sz="2600" dirty="0" smtClean="0"/>
              <a:t>кулаком;</a:t>
            </a:r>
            <a:endParaRPr lang="ru-RU" sz="2600" dirty="0"/>
          </a:p>
          <a:p>
            <a:r>
              <a:rPr lang="ru-RU" sz="2600" dirty="0"/>
              <a:t>• Рисование </a:t>
            </a:r>
            <a:r>
              <a:rPr lang="ru-RU" sz="2600" dirty="0" smtClean="0"/>
              <a:t>ладонью;</a:t>
            </a:r>
            <a:endParaRPr lang="ru-RU" sz="2600" dirty="0"/>
          </a:p>
          <a:p>
            <a:r>
              <a:rPr lang="ru-RU" sz="2600" dirty="0"/>
              <a:t>• Рисование большими </a:t>
            </a:r>
            <a:r>
              <a:rPr lang="ru-RU" sz="2600" dirty="0" smtClean="0"/>
              <a:t>пальцами </a:t>
            </a:r>
            <a:r>
              <a:rPr lang="ru-RU" sz="2600" dirty="0"/>
              <a:t>обеих </a:t>
            </a:r>
            <a:r>
              <a:rPr lang="ru-RU" sz="2600" dirty="0" smtClean="0"/>
              <a:t>рук;</a:t>
            </a:r>
          </a:p>
          <a:p>
            <a:r>
              <a:rPr lang="ru-RU" sz="2600" dirty="0"/>
              <a:t>• </a:t>
            </a:r>
            <a:r>
              <a:rPr lang="ru-RU" sz="2600" dirty="0" smtClean="0"/>
              <a:t>Рисование </a:t>
            </a:r>
            <a:r>
              <a:rPr lang="ru-RU" sz="2600" dirty="0"/>
              <a:t>ребром </a:t>
            </a:r>
            <a:r>
              <a:rPr lang="ru-RU" sz="2600" dirty="0" smtClean="0"/>
              <a:t>ладони;</a:t>
            </a:r>
            <a:endParaRPr lang="ru-RU" sz="2600" dirty="0"/>
          </a:p>
          <a:p>
            <a:r>
              <a:rPr lang="ru-RU" sz="2600" dirty="0"/>
              <a:t>• Рисование </a:t>
            </a:r>
            <a:r>
              <a:rPr lang="ru-RU" sz="2600" dirty="0" smtClean="0"/>
              <a:t>мизинцами</a:t>
            </a:r>
            <a:r>
              <a:rPr lang="ru-RU" sz="2600" dirty="0"/>
              <a:t>;</a:t>
            </a:r>
          </a:p>
          <a:p>
            <a:endParaRPr lang="ru-RU" sz="2600" dirty="0" smtClean="0"/>
          </a:p>
          <a:p>
            <a:endParaRPr lang="ru-RU" sz="2600" dirty="0" smtClean="0"/>
          </a:p>
          <a:p>
            <a:r>
              <a:rPr lang="ru-RU" sz="2600" dirty="0" smtClean="0"/>
              <a:t>• </a:t>
            </a:r>
            <a:r>
              <a:rPr lang="ru-RU" sz="2600" dirty="0"/>
              <a:t>Одновременное использование нескольких </a:t>
            </a:r>
            <a:r>
              <a:rPr lang="ru-RU" sz="2600" dirty="0" smtClean="0"/>
              <a:t>пальцев;</a:t>
            </a:r>
            <a:endParaRPr lang="ru-RU" sz="2600" dirty="0"/>
          </a:p>
          <a:p>
            <a:r>
              <a:rPr lang="ru-RU" sz="2600" dirty="0"/>
              <a:t>• Рисование симметрично двумя </a:t>
            </a:r>
            <a:r>
              <a:rPr lang="ru-RU" sz="2600" dirty="0" smtClean="0"/>
              <a:t>руками;</a:t>
            </a:r>
            <a:endParaRPr lang="ru-RU" sz="2600" dirty="0"/>
          </a:p>
          <a:p>
            <a:r>
              <a:rPr lang="ru-RU" sz="2600" dirty="0"/>
              <a:t>• </a:t>
            </a:r>
            <a:r>
              <a:rPr lang="ru-RU" sz="2600" dirty="0" smtClean="0"/>
              <a:t>Вырезание;</a:t>
            </a:r>
            <a:endParaRPr lang="ru-RU" sz="2600" dirty="0"/>
          </a:p>
          <a:p>
            <a:r>
              <a:rPr lang="ru-RU" sz="2600" dirty="0"/>
              <a:t>• </a:t>
            </a:r>
            <a:r>
              <a:rPr lang="ru-RU" sz="2600" dirty="0" err="1"/>
              <a:t>Насыпание</a:t>
            </a:r>
            <a:r>
              <a:rPr lang="ru-RU" sz="2600" dirty="0"/>
              <a:t> из кулачка</a:t>
            </a:r>
          </a:p>
        </p:txBody>
      </p:sp>
    </p:spTree>
    <p:extLst>
      <p:ext uri="{BB962C8B-B14F-4D97-AF65-F5344CB8AC3E}">
        <p14:creationId xmlns:p14="http://schemas.microsoft.com/office/powerpoint/2010/main" val="3909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5599445" cy="976312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z="3600" b="1" dirty="0" smtClean="0"/>
              <a:t>МАТЕРИАЛЫ ДЛЯ РИСОВАНИЯ</a:t>
            </a:r>
            <a:endParaRPr lang="ru-RU" sz="3600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987653" y="1801516"/>
            <a:ext cx="4838817" cy="4262436"/>
          </a:xfrm>
        </p:spPr>
        <p:txBody>
          <a:bodyPr>
            <a:noAutofit/>
          </a:bodyPr>
          <a:lstStyle/>
          <a:p>
            <a:r>
              <a:rPr lang="ru-RU" sz="1800" b="1" dirty="0"/>
              <a:t>• использование кондитерского </a:t>
            </a:r>
            <a:r>
              <a:rPr lang="ru-RU" sz="1800" b="1" dirty="0" smtClean="0"/>
              <a:t>шприца;</a:t>
            </a:r>
            <a:endParaRPr lang="ru-RU" sz="1800" b="1" dirty="0"/>
          </a:p>
          <a:p>
            <a:r>
              <a:rPr lang="ru-RU" sz="1800" b="1" dirty="0"/>
              <a:t>• использование массажного </a:t>
            </a:r>
            <a:r>
              <a:rPr lang="ru-RU" sz="1800" b="1" dirty="0" smtClean="0"/>
              <a:t>мячика;</a:t>
            </a:r>
            <a:endParaRPr lang="ru-RU" sz="1800" b="1" dirty="0"/>
          </a:p>
          <a:p>
            <a:r>
              <a:rPr lang="ru-RU" sz="1800" b="1" dirty="0"/>
              <a:t>• использование </a:t>
            </a:r>
            <a:r>
              <a:rPr lang="ru-RU" sz="1800" b="1" dirty="0" smtClean="0"/>
              <a:t>ситечка;</a:t>
            </a:r>
            <a:endParaRPr lang="ru-RU" sz="1800" b="1" dirty="0"/>
          </a:p>
          <a:p>
            <a:r>
              <a:rPr lang="ru-RU" sz="1800" b="1" dirty="0"/>
              <a:t>• выдувание рисунка через трубочку для </a:t>
            </a:r>
            <a:r>
              <a:rPr lang="ru-RU" sz="1800" b="1" dirty="0" smtClean="0"/>
              <a:t>коктейлей;</a:t>
            </a:r>
            <a:endParaRPr lang="ru-RU" sz="1800" b="1" dirty="0"/>
          </a:p>
          <a:p>
            <a:r>
              <a:rPr lang="ru-RU" sz="1800" b="1" dirty="0"/>
              <a:t>• использование </a:t>
            </a:r>
            <a:r>
              <a:rPr lang="ru-RU" sz="1800" b="1" dirty="0" smtClean="0"/>
              <a:t>трафаретов;</a:t>
            </a:r>
            <a:endParaRPr lang="ru-RU" sz="1800" b="1" dirty="0"/>
          </a:p>
          <a:p>
            <a:r>
              <a:rPr lang="ru-RU" sz="1800" b="1" dirty="0"/>
              <a:t>• использование декоративных </a:t>
            </a:r>
            <a:r>
              <a:rPr lang="ru-RU" sz="1800" b="1" dirty="0" smtClean="0"/>
              <a:t>украшений;</a:t>
            </a:r>
            <a:endParaRPr lang="ru-RU" sz="1800" b="1" dirty="0"/>
          </a:p>
          <a:p>
            <a:r>
              <a:rPr lang="ru-RU" sz="1800" b="1" dirty="0"/>
              <a:t>При работе с песком можно также использовать различные природные материалы: ракушки, камушки, пуговицы, фасоль и т д.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1194" y="1857761"/>
            <a:ext cx="6311208" cy="4010768"/>
          </a:xfrm>
        </p:spPr>
      </p:pic>
    </p:spTree>
    <p:extLst>
      <p:ext uri="{BB962C8B-B14F-4D97-AF65-F5344CB8AC3E}">
        <p14:creationId xmlns:p14="http://schemas.microsoft.com/office/powerpoint/2010/main" val="31512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1" y="433025"/>
            <a:ext cx="5845105" cy="976312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ЭТАПЫ ПРОВЕДЕНИЯ ЗАНЯТИЯ</a:t>
            </a:r>
            <a:endParaRPr lang="ru-RU" sz="36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675" y="1816977"/>
            <a:ext cx="4265611" cy="4262436"/>
          </a:xfrm>
        </p:spPr>
        <p:txBody>
          <a:bodyPr>
            <a:normAutofit/>
          </a:bodyPr>
          <a:lstStyle/>
          <a:p>
            <a:pPr marL="400050" indent="-400050">
              <a:buFont typeface="+mj-lt"/>
              <a:buAutoNum type="romanUcPeriod"/>
            </a:pPr>
            <a:r>
              <a:rPr lang="ru-RU" sz="2800" dirty="0" smtClean="0"/>
              <a:t>Подготовительный </a:t>
            </a:r>
            <a:r>
              <a:rPr lang="ru-RU" sz="2800" dirty="0"/>
              <a:t>(ритуал входа)</a:t>
            </a:r>
          </a:p>
          <a:p>
            <a:pPr marL="400050" indent="-400050">
              <a:buFont typeface="+mj-lt"/>
              <a:buAutoNum type="romanUcPeriod"/>
            </a:pPr>
            <a:r>
              <a:rPr lang="ru-RU" sz="2800" dirty="0" smtClean="0"/>
              <a:t>Основная </a:t>
            </a:r>
            <a:r>
              <a:rPr lang="ru-RU" sz="2800" dirty="0"/>
              <a:t>часть</a:t>
            </a:r>
          </a:p>
          <a:p>
            <a:pPr marL="400050" lvl="0" indent="-400050">
              <a:buFont typeface="+mj-lt"/>
              <a:buAutoNum type="romanUcPeriod"/>
            </a:pPr>
            <a:r>
              <a:rPr lang="ru-RU" sz="2800" dirty="0"/>
              <a:t> </a:t>
            </a:r>
            <a:r>
              <a:rPr lang="ru-RU" sz="2800" dirty="0" smtClean="0"/>
              <a:t>Уборка</a:t>
            </a:r>
            <a:endParaRPr lang="ru-RU" sz="2800" dirty="0"/>
          </a:p>
          <a:p>
            <a:pPr marL="400050" indent="-400050">
              <a:buFont typeface="+mj-lt"/>
              <a:buAutoNum type="romanUcPeriod"/>
            </a:pPr>
            <a:r>
              <a:rPr lang="ru-RU" sz="2800" dirty="0" smtClean="0"/>
              <a:t>Заключительный </a:t>
            </a:r>
            <a:r>
              <a:rPr lang="ru-RU" sz="2800" dirty="0"/>
              <a:t>этап (ритуал выхода)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94125" y="1964152"/>
            <a:ext cx="5813146" cy="3397057"/>
          </a:xfrm>
        </p:spPr>
      </p:pic>
    </p:spTree>
    <p:extLst>
      <p:ext uri="{BB962C8B-B14F-4D97-AF65-F5344CB8AC3E}">
        <p14:creationId xmlns:p14="http://schemas.microsoft.com/office/powerpoint/2010/main" val="167517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7893" y="787282"/>
            <a:ext cx="3505199" cy="976312"/>
          </a:xfrm>
        </p:spPr>
        <p:txBody>
          <a:bodyPr>
            <a:noAutofit/>
          </a:bodyPr>
          <a:lstStyle/>
          <a:p>
            <a:r>
              <a:rPr lang="ru-RU" sz="3600" b="1" dirty="0"/>
              <a:t>ЭТАПЫ ПРОВЕДЕНИЯ ЗАНЯТИЯ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23011" y="773640"/>
            <a:ext cx="5646075" cy="5414963"/>
          </a:xfrm>
        </p:spPr>
        <p:txBody>
          <a:bodyPr>
            <a:noAutofit/>
          </a:bodyPr>
          <a:lstStyle/>
          <a:p>
            <a:r>
              <a:rPr lang="ru-RU" sz="2400" b="1" dirty="0"/>
              <a:t>Правила при работе с песком:</a:t>
            </a:r>
            <a:endParaRPr lang="ru-RU" sz="2400" dirty="0"/>
          </a:p>
          <a:p>
            <a:pPr marL="0" indent="0">
              <a:buNone/>
            </a:pPr>
            <a:r>
              <a:rPr lang="ru-RU" sz="2000" b="1" dirty="0"/>
              <a:t>1. </a:t>
            </a:r>
            <a:r>
              <a:rPr lang="ru-RU" sz="2000" dirty="0"/>
              <a:t>Береги песчинки — не выбрасывай их из песочницы. Если случайно песок высыпался, покажи это взрослому, и он поможет им вернуться обратно в песочницу. Нельзя выбрасывать песок из песочницы.</a:t>
            </a:r>
          </a:p>
          <a:p>
            <a:pPr marL="0" indent="0">
              <a:buNone/>
            </a:pPr>
            <a:r>
              <a:rPr lang="ru-RU" sz="2000" b="1" dirty="0"/>
              <a:t>2. </a:t>
            </a:r>
            <a:r>
              <a:rPr lang="ru-RU" sz="2000" dirty="0"/>
              <a:t>Песчинки очень не любят, когда их берут в рот или бросаются ими в других детей. Нельзя брать песок в рот и бросать его в других людей.</a:t>
            </a:r>
          </a:p>
          <a:p>
            <a:pPr marL="0" indent="0">
              <a:buNone/>
            </a:pPr>
            <a:r>
              <a:rPr lang="ru-RU" sz="2000" b="1" dirty="0"/>
              <a:t>3. </a:t>
            </a:r>
            <a:r>
              <a:rPr lang="ru-RU" sz="2000" dirty="0"/>
              <a:t>После игры надо помочь убрать все игрушки на свои места.</a:t>
            </a:r>
          </a:p>
          <a:p>
            <a:pPr marL="0" indent="0">
              <a:buNone/>
            </a:pPr>
            <a:r>
              <a:rPr lang="ru-RU" sz="2000" b="1" dirty="0"/>
              <a:t>4. </a:t>
            </a:r>
            <a:r>
              <a:rPr lang="ru-RU" sz="2000" dirty="0"/>
              <a:t>У детей всегда должны быть чистые ручки и носики. Поиграл с песком — помой ручки и покажи чистые ладошки зеркалу.</a:t>
            </a:r>
          </a:p>
          <a:p>
            <a:endParaRPr lang="ru-RU" sz="2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06825" y="1967767"/>
            <a:ext cx="3505199" cy="4262436"/>
          </a:xfrm>
        </p:spPr>
        <p:txBody>
          <a:bodyPr/>
          <a:lstStyle/>
          <a:p>
            <a:pPr marL="571500" indent="-571500">
              <a:buFont typeface="+mj-lt"/>
              <a:buAutoNum type="romanUcPeriod"/>
            </a:pPr>
            <a:r>
              <a:rPr lang="ru-RU" sz="2800" dirty="0"/>
              <a:t>Подготовительный (ритуал </a:t>
            </a:r>
            <a:r>
              <a:rPr lang="ru-RU" sz="2800" dirty="0" smtClean="0"/>
              <a:t>входа)</a:t>
            </a:r>
            <a:endParaRPr lang="ru-RU" b="1" i="1" u="sng" dirty="0"/>
          </a:p>
          <a:p>
            <a:r>
              <a:rPr lang="ru-RU" sz="1800" dirty="0" smtClean="0"/>
              <a:t>Определить </a:t>
            </a:r>
            <a:r>
              <a:rPr lang="ru-RU" sz="1800" dirty="0"/>
              <a:t>правила поведения в песочнице;</a:t>
            </a:r>
          </a:p>
          <a:p>
            <a:r>
              <a:rPr lang="ru-RU" sz="1800" dirty="0"/>
              <a:t>(контролировать и регулировать рамки поведения, взаимоотношения детей может сказочный персонаж).</a:t>
            </a:r>
          </a:p>
        </p:txBody>
      </p:sp>
    </p:spTree>
    <p:extLst>
      <p:ext uri="{BB962C8B-B14F-4D97-AF65-F5344CB8AC3E}">
        <p14:creationId xmlns:p14="http://schemas.microsoft.com/office/powerpoint/2010/main" val="377992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4335" y="855526"/>
            <a:ext cx="4626591" cy="976312"/>
          </a:xfrm>
        </p:spPr>
        <p:txBody>
          <a:bodyPr>
            <a:noAutofit/>
          </a:bodyPr>
          <a:lstStyle/>
          <a:p>
            <a:r>
              <a:rPr lang="ru-RU" sz="3600" b="1" dirty="0"/>
              <a:t>ЭТАПЫ ПРОВЕДЕНИЯ ЗАНЯТИЯ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7604" y="828232"/>
            <a:ext cx="5181600" cy="5414963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1600" b="1" i="1" dirty="0"/>
              <a:t>Дидактические игры</a:t>
            </a:r>
            <a:endParaRPr lang="ru-RU" sz="1600" b="1" dirty="0"/>
          </a:p>
          <a:p>
            <a:pPr>
              <a:lnSpc>
                <a:spcPct val="80000"/>
              </a:lnSpc>
            </a:pPr>
            <a:r>
              <a:rPr lang="ru-RU" sz="1600" i="1" dirty="0"/>
              <a:t>с использованием песочного планшета направленные на развитие всех компонентов речевой системы и психических процессов.</a:t>
            </a:r>
            <a:endParaRPr lang="ru-RU" sz="1600" dirty="0"/>
          </a:p>
          <a:p>
            <a:pPr>
              <a:lnSpc>
                <a:spcPct val="80000"/>
              </a:lnSpc>
            </a:pPr>
            <a:r>
              <a:rPr lang="ru-RU" sz="1600" b="1" i="1" dirty="0"/>
              <a:t>Развитие мелкой моторики</a:t>
            </a:r>
            <a:endParaRPr lang="ru-RU" sz="1600" b="1" dirty="0"/>
          </a:p>
          <a:p>
            <a:pPr lvl="0">
              <a:lnSpc>
                <a:spcPct val="80000"/>
              </a:lnSpc>
            </a:pPr>
            <a:r>
              <a:rPr lang="ru-RU" sz="1600" b="1" dirty="0"/>
              <a:t>Обсуждение свойств песка. Какой он сегодня: холодный-теплый, сухой-мокрый и </a:t>
            </a:r>
            <a:r>
              <a:rPr lang="ru-RU" sz="1600" b="1" dirty="0" err="1"/>
              <a:t>тд</a:t>
            </a:r>
            <a:r>
              <a:rPr lang="ru-RU" sz="1600" b="1" dirty="0"/>
              <a:t>.</a:t>
            </a:r>
          </a:p>
          <a:p>
            <a:pPr>
              <a:lnSpc>
                <a:spcPct val="80000"/>
              </a:lnSpc>
            </a:pPr>
            <a:r>
              <a:rPr lang="ru-RU" sz="1600" b="1" dirty="0"/>
              <a:t>Действия с песком:</a:t>
            </a:r>
          </a:p>
          <a:p>
            <a:pPr>
              <a:lnSpc>
                <a:spcPct val="80000"/>
              </a:lnSpc>
            </a:pPr>
            <a:r>
              <a:rPr lang="ru-RU" sz="1600" dirty="0"/>
              <a:t>Сжать-разжать, захватить в щепотку;</a:t>
            </a:r>
          </a:p>
          <a:p>
            <a:pPr>
              <a:lnSpc>
                <a:spcPct val="80000"/>
              </a:lnSpc>
            </a:pPr>
            <a:r>
              <a:rPr lang="ru-RU" sz="1600" dirty="0"/>
              <a:t>Выложить по насыпанной дорожке камешки;</a:t>
            </a:r>
          </a:p>
          <a:p>
            <a:pPr>
              <a:lnSpc>
                <a:spcPct val="80000"/>
              </a:lnSpc>
            </a:pPr>
            <a:r>
              <a:rPr lang="ru-RU" sz="1600" dirty="0"/>
              <a:t>• Прикосновения к поверхности песка:</a:t>
            </a:r>
          </a:p>
          <a:p>
            <a:pPr>
              <a:lnSpc>
                <a:spcPct val="80000"/>
              </a:lnSpc>
            </a:pPr>
            <a:r>
              <a:rPr lang="ru-RU" sz="1600" dirty="0"/>
              <a:t>Ребром ладони нарисовать геометрические фигуры;</a:t>
            </a:r>
          </a:p>
          <a:p>
            <a:pPr>
              <a:lnSpc>
                <a:spcPct val="80000"/>
              </a:lnSpc>
            </a:pPr>
            <a:r>
              <a:rPr lang="ru-RU" sz="1600" dirty="0"/>
              <a:t>Отыскать в песочнице предметы, определённый предмет;</a:t>
            </a:r>
          </a:p>
          <a:p>
            <a:pPr>
              <a:lnSpc>
                <a:spcPct val="80000"/>
              </a:lnSpc>
            </a:pPr>
            <a:r>
              <a:rPr lang="ru-RU" sz="1600" b="1" dirty="0"/>
              <a:t>Рисование на песке:</a:t>
            </a:r>
          </a:p>
          <a:p>
            <a:pPr>
              <a:lnSpc>
                <a:spcPct val="80000"/>
              </a:lnSpc>
            </a:pPr>
            <a:r>
              <a:rPr lang="ru-RU" sz="1600" dirty="0"/>
              <a:t>«Дорожки», «Заборчики», «Дожди», «Лесенки», «Следы»</a:t>
            </a:r>
          </a:p>
          <a:p>
            <a:pPr>
              <a:lnSpc>
                <a:spcPct val="80000"/>
              </a:lnSpc>
            </a:pPr>
            <a:r>
              <a:rPr lang="ru-RU" sz="1600" b="1" dirty="0"/>
              <a:t>Работа с контурами и шаблонами;</a:t>
            </a:r>
          </a:p>
          <a:p>
            <a:pPr>
              <a:lnSpc>
                <a:spcPct val="80000"/>
              </a:lnSpc>
            </a:pPr>
            <a:endParaRPr lang="ru-RU" sz="16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42800" y="1904409"/>
            <a:ext cx="3183792" cy="1125394"/>
          </a:xfrm>
        </p:spPr>
        <p:txBody>
          <a:bodyPr>
            <a:normAutofit/>
          </a:bodyPr>
          <a:lstStyle/>
          <a:p>
            <a:pPr marL="571500" indent="-571500" algn="ctr">
              <a:buFont typeface="+mj-lt"/>
              <a:buAutoNum type="romanUcPeriod" startAt="2"/>
            </a:pPr>
            <a:r>
              <a:rPr lang="ru-RU" sz="2800" dirty="0"/>
              <a:t>Основная часть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092" y="2865431"/>
            <a:ext cx="5452965" cy="3632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91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05352" y="4499474"/>
            <a:ext cx="5181600" cy="1805793"/>
          </a:xfrm>
        </p:spPr>
        <p:txBody>
          <a:bodyPr>
            <a:normAutofit/>
          </a:bodyPr>
          <a:lstStyle/>
          <a:p>
            <a:r>
              <a:rPr lang="ru-RU" sz="2400" i="1" dirty="0"/>
              <a:t>Уборка проводиться как руками, так и при помощи специальных инструментов </a:t>
            </a:r>
            <a:endParaRPr lang="ru-RU" sz="2400" dirty="0"/>
          </a:p>
          <a:p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39747" y="3621109"/>
            <a:ext cx="3955657" cy="3013834"/>
          </a:xfrm>
          <a:prstGeom prst="rect">
            <a:avLst/>
          </a:prstGeom>
        </p:spPr>
      </p:pic>
      <p:pic>
        <p:nvPicPr>
          <p:cNvPr id="2051" name="Picture 3" descr="C:\Users\Slalom\Desktop\привет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03756" y="505085"/>
            <a:ext cx="4427641" cy="2949097"/>
          </a:xfrm>
          <a:prstGeom prst="rect">
            <a:avLst/>
          </a:prstGeom>
          <a:noFill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920472" y="823938"/>
            <a:ext cx="3505199" cy="9763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600" b="1" dirty="0" smtClean="0"/>
              <a:t>ЭТАПЫ ПРОВЕДЕНИЯ ЗАНЯТИЯ</a:t>
            </a:r>
            <a:endParaRPr lang="ru-RU" sz="36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614985" y="1979634"/>
            <a:ext cx="6096000" cy="16414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00050" lvl="0" indent="-400050">
              <a:spcBef>
                <a:spcPts val="1000"/>
              </a:spcBef>
              <a:buClr>
                <a:srgbClr val="A53010"/>
              </a:buClr>
              <a:buFont typeface="+mj-lt"/>
              <a:buAutoNum type="romanUcPeriod"/>
            </a:pPr>
            <a:r>
              <a:rPr lang="ru-RU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Уборка</a:t>
            </a:r>
          </a:p>
          <a:p>
            <a:pPr marL="400050" lvl="0" indent="-400050">
              <a:spcBef>
                <a:spcPts val="1000"/>
              </a:spcBef>
              <a:buClr>
                <a:srgbClr val="A53010"/>
              </a:buClr>
              <a:buFont typeface="+mj-lt"/>
              <a:buAutoNum type="romanUcPeriod"/>
            </a:pPr>
            <a:r>
              <a:rPr lang="ru-RU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Заключительный этап </a:t>
            </a:r>
            <a:endParaRPr lang="ru-RU" sz="28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>
              <a:spcBef>
                <a:spcPts val="1000"/>
              </a:spcBef>
              <a:buClr>
                <a:srgbClr val="A53010"/>
              </a:buClr>
            </a:pPr>
            <a:r>
              <a:rPr lang="ru-RU" sz="2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(</a:t>
            </a:r>
            <a:r>
              <a:rPr lang="ru-RU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ритуал выхода)</a:t>
            </a:r>
          </a:p>
        </p:txBody>
      </p:sp>
    </p:spTree>
    <p:extLst>
      <p:ext uri="{BB962C8B-B14F-4D97-AF65-F5344CB8AC3E}">
        <p14:creationId xmlns:p14="http://schemas.microsoft.com/office/powerpoint/2010/main" val="60814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РЕКОМЕНДУЕМАЯ ЛИТЕРАТУРА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75564" y="1614984"/>
            <a:ext cx="9165331" cy="4822391"/>
          </a:xfrm>
        </p:spPr>
        <p:txBody>
          <a:bodyPr>
            <a:noAutofit/>
          </a:bodyPr>
          <a:lstStyle/>
          <a:p>
            <a:r>
              <a:rPr lang="ru-RU" sz="2400" b="1" dirty="0"/>
              <a:t>Игра с песком. Практикум по песочной терапии.</a:t>
            </a:r>
            <a:r>
              <a:rPr lang="ru-RU" sz="2400" dirty="0"/>
              <a:t> Зинкевич-Евстигнеева Т.Д.</a:t>
            </a:r>
          </a:p>
          <a:p>
            <a:r>
              <a:rPr lang="ru-RU" sz="2400" b="1" dirty="0"/>
              <a:t>Технология игры в песок. Игры на мосту. </a:t>
            </a:r>
            <a:r>
              <a:rPr lang="ru-RU" sz="2400" dirty="0"/>
              <a:t>Сакович Н.А.</a:t>
            </a:r>
          </a:p>
          <a:p>
            <a:r>
              <a:rPr lang="ru-RU" sz="2400" b="1" dirty="0"/>
              <a:t>Песочная терапия. Пособие. </a:t>
            </a:r>
            <a:r>
              <a:rPr lang="ru-RU" sz="2400" dirty="0"/>
              <a:t>Большебратская Э.Э.</a:t>
            </a:r>
          </a:p>
          <a:p>
            <a:r>
              <a:rPr lang="ru-RU" sz="2400" b="1" dirty="0"/>
              <a:t>Чудеса на песке. Песочная игротерапия. </a:t>
            </a:r>
            <a:r>
              <a:rPr lang="ru-RU" sz="2400" dirty="0"/>
              <a:t>Грабенко Т.М., Зинкевич-Евстигнеева Т.М.</a:t>
            </a:r>
          </a:p>
          <a:p>
            <a:r>
              <a:rPr lang="ru-RU" sz="2400" b="1" dirty="0"/>
              <a:t>Элементы песочной терапии в развитии детей раннего возраста. ФГОС.</a:t>
            </a:r>
            <a:r>
              <a:rPr lang="ru-RU" sz="2400" dirty="0"/>
              <a:t> Зеленцова-Пешкова Н.В.</a:t>
            </a:r>
          </a:p>
          <a:p>
            <a:r>
              <a:rPr lang="ru-RU" sz="2400" b="1" dirty="0"/>
              <a:t>Пишем и рисуем на песке. </a:t>
            </a:r>
            <a:r>
              <a:rPr lang="ru-RU" sz="2400" dirty="0"/>
              <a:t>Мариелла Зейц.</a:t>
            </a:r>
          </a:p>
          <a:p>
            <a:r>
              <a:rPr lang="ru-RU" sz="2400" b="1" dirty="0"/>
              <a:t>В гостях у песочной феи. </a:t>
            </a:r>
            <a:r>
              <a:rPr lang="ru-RU" sz="2400" dirty="0"/>
              <a:t>Кузуб Н.В., Осипук Э.И.</a:t>
            </a:r>
          </a:p>
          <a:p>
            <a:endParaRPr lang="ru-RU" sz="2400" b="1" dirty="0"/>
          </a:p>
          <a:p>
            <a:endParaRPr lang="ru-RU" sz="2400" b="1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54707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0910" y="528575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/>
              <a:t>СПАСИБО ЗА ВНИМАНИЕ!</a:t>
            </a:r>
            <a:br>
              <a:rPr lang="ru-RU" sz="4800" b="1" dirty="0"/>
            </a:br>
            <a:endParaRPr lang="ru-RU" sz="4800" dirty="0"/>
          </a:p>
        </p:txBody>
      </p:sp>
      <p:pic>
        <p:nvPicPr>
          <p:cNvPr id="4" name="Содержимое 3" descr="Ladoshk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3576" y="1725210"/>
            <a:ext cx="7201090" cy="4637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367748"/>
            <a:ext cx="7837678" cy="1054651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ИСПОЛЬЗОВАНИЕ ТЕХНИКИ «РИСОВАНИЕ ПЕСКОМ» В РАБОТЕ С ДОШКОЛЬНИКАМИ ДАЕТ ВОЗМОЖНОСТЬ</a:t>
            </a:r>
            <a:r>
              <a:rPr lang="ru-RU" sz="2800" dirty="0" smtClean="0"/>
              <a:t>: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80344" y="1528549"/>
            <a:ext cx="5181600" cy="1528549"/>
          </a:xfrm>
        </p:spPr>
        <p:txBody>
          <a:bodyPr/>
          <a:lstStyle/>
          <a:p>
            <a:r>
              <a:rPr lang="ru-RU" i="1" dirty="0"/>
              <a:t>Песок приятен во всех своих состояниях.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41946" y="1598613"/>
            <a:ext cx="4852465" cy="4952312"/>
          </a:xfrm>
        </p:spPr>
        <p:txBody>
          <a:bodyPr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ru-RU" sz="2000" dirty="0"/>
              <a:t>Гармонизировать психоэмоциональное состояние;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ru-RU" sz="2000" dirty="0"/>
              <a:t>Формировать установку на положительное отношение к себе;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ru-RU" sz="2000" dirty="0"/>
              <a:t>Развивать высшие психические функции: восприятие, внимание, память, образно-логическое мышление, пространственное воображение, процессы саморегуляции;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ru-RU" sz="2000" dirty="0"/>
              <a:t>Коммуникативные навыки;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ru-RU" sz="2000" dirty="0"/>
              <a:t>Развивать творческий потенциал;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ru-RU" sz="2000" dirty="0"/>
              <a:t>Тренировать мелкую моторику рук;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ru-RU" sz="2000" dirty="0"/>
              <a:t>Развивать речь.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5645" y="2866030"/>
            <a:ext cx="5196043" cy="345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37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ЛЮБИМЫЕ ИГРЫ</a:t>
            </a:r>
            <a:endParaRPr lang="ru-RU" sz="40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624084" y="1941561"/>
            <a:ext cx="4894193" cy="326279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3422"/>
          <a:stretch/>
        </p:blipFill>
        <p:spPr>
          <a:xfrm>
            <a:off x="6359857" y="1937983"/>
            <a:ext cx="5411451" cy="3267554"/>
          </a:xfrm>
        </p:spPr>
      </p:pic>
    </p:spTree>
    <p:extLst>
      <p:ext uri="{BB962C8B-B14F-4D97-AF65-F5344CB8AC3E}">
        <p14:creationId xmlns:p14="http://schemas.microsoft.com/office/powerpoint/2010/main" val="177016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3548" y="446088"/>
            <a:ext cx="8465475" cy="976312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ПОЛОЖИТЕЛЬНЫЕ МОМЕНТЫ В РАБОТЕ С ПЕСКОМ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02914" y="1478082"/>
            <a:ext cx="6615603" cy="441775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55594" y="2021701"/>
            <a:ext cx="4593157" cy="4262436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800" dirty="0"/>
              <a:t>Простота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800" dirty="0"/>
              <a:t>Возраст ребенка 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800" dirty="0"/>
              <a:t>Эстетичность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800" dirty="0"/>
              <a:t>Пластичность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800" dirty="0"/>
              <a:t>Экологичность</a:t>
            </a:r>
          </a:p>
        </p:txBody>
      </p:sp>
    </p:spTree>
    <p:extLst>
      <p:ext uri="{BB962C8B-B14F-4D97-AF65-F5344CB8AC3E}">
        <p14:creationId xmlns:p14="http://schemas.microsoft.com/office/powerpoint/2010/main" val="342773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0094" y="228325"/>
            <a:ext cx="8911687" cy="1280890"/>
          </a:xfrm>
        </p:spPr>
        <p:txBody>
          <a:bodyPr/>
          <a:lstStyle/>
          <a:p>
            <a:r>
              <a:rPr lang="ru-RU" b="1" dirty="0" smtClean="0"/>
              <a:t>ОБОРУДОВАНИЕ ДЛЯ РИСОВАНИЯ НА СВЕТОВЫХ СТОЛАХ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88358" y="1795282"/>
            <a:ext cx="4884941" cy="576262"/>
          </a:xfrm>
        </p:spPr>
        <p:txBody>
          <a:bodyPr/>
          <a:lstStyle/>
          <a:p>
            <a:r>
              <a:rPr lang="ru-RU" sz="2800" dirty="0"/>
              <a:t>Индивидуальные столы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115403" y="2585925"/>
            <a:ext cx="5349473" cy="3569101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7771580" y="2559997"/>
            <a:ext cx="2686121" cy="3581495"/>
          </a:xfrm>
        </p:spPr>
      </p:pic>
    </p:spTree>
    <p:extLst>
      <p:ext uri="{BB962C8B-B14F-4D97-AF65-F5344CB8AC3E}">
        <p14:creationId xmlns:p14="http://schemas.microsoft.com/office/powerpoint/2010/main" val="74836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0094" y="228325"/>
            <a:ext cx="8911687" cy="1280890"/>
          </a:xfrm>
        </p:spPr>
        <p:txBody>
          <a:bodyPr/>
          <a:lstStyle/>
          <a:p>
            <a:r>
              <a:rPr lang="ru-RU" b="1" dirty="0" smtClean="0"/>
              <a:t>ОБОРУДОВАНИЕ ДЛЯ РИСОВАНИЯ НА СВЕТОВЫХ СТОЛАХ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7660" y="1617861"/>
            <a:ext cx="4884941" cy="576262"/>
          </a:xfrm>
        </p:spPr>
        <p:txBody>
          <a:bodyPr/>
          <a:lstStyle/>
          <a:p>
            <a:r>
              <a:rPr lang="ru-RU" sz="2800" dirty="0"/>
              <a:t>Стол для преподавателя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749" y="2357360"/>
            <a:ext cx="4064000" cy="4064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035389" y="1539733"/>
            <a:ext cx="57835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Дополнительные элементы для столов</a:t>
            </a:r>
          </a:p>
        </p:txBody>
      </p:sp>
      <p:pic>
        <p:nvPicPr>
          <p:cNvPr id="10" name="Объект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7367" y="2357358"/>
            <a:ext cx="3934643" cy="4064002"/>
          </a:xfrm>
          <a:prstGeom prst="rect">
            <a:avLst/>
          </a:prstGeom>
        </p:spPr>
      </p:pic>
      <p:pic>
        <p:nvPicPr>
          <p:cNvPr id="11" name="Объект 10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45546" y="1975840"/>
            <a:ext cx="4338637" cy="289129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72254" y="3904068"/>
            <a:ext cx="4105089" cy="2735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68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0094" y="228325"/>
            <a:ext cx="8911687" cy="1280890"/>
          </a:xfrm>
        </p:spPr>
        <p:txBody>
          <a:bodyPr/>
          <a:lstStyle/>
          <a:p>
            <a:r>
              <a:rPr lang="ru-RU" b="1" dirty="0" smtClean="0"/>
              <a:t>ОБОРУДОВАНИЕ ДЛЯ РИСОВАНИЯ НА СВЕТОВЫХ СТОЛАХ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7660" y="1617861"/>
            <a:ext cx="5829050" cy="576262"/>
          </a:xfrm>
        </p:spPr>
        <p:txBody>
          <a:bodyPr/>
          <a:lstStyle/>
          <a:p>
            <a:r>
              <a:rPr lang="ru-RU" sz="2800" dirty="0"/>
              <a:t>Студия рисования песком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" name="Объект 9"/>
          <p:cNvPicPr>
            <a:picLocks noChangeAspect="1"/>
          </p:cNvPicPr>
          <p:nvPr/>
        </p:nvPicPr>
        <p:blipFill rotWithShape="1">
          <a:blip r:embed="rId2"/>
          <a:srcRect l="416" r="2221"/>
          <a:stretch/>
        </p:blipFill>
        <p:spPr>
          <a:xfrm>
            <a:off x="327545" y="2376592"/>
            <a:ext cx="6428095" cy="3983263"/>
          </a:xfrm>
          <a:prstGeom prst="rect">
            <a:avLst/>
          </a:prstGeom>
        </p:spPr>
      </p:pic>
      <p:pic>
        <p:nvPicPr>
          <p:cNvPr id="14" name="Объект 10"/>
          <p:cNvPicPr>
            <a:picLocks noChangeAspect="1"/>
          </p:cNvPicPr>
          <p:nvPr/>
        </p:nvPicPr>
        <p:blipFill rotWithShape="1">
          <a:blip r:embed="rId3"/>
          <a:srcRect l="6632" r="9382"/>
          <a:stretch/>
        </p:blipFill>
        <p:spPr>
          <a:xfrm>
            <a:off x="6755640" y="2376592"/>
            <a:ext cx="5227094" cy="398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14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4619" y="459737"/>
            <a:ext cx="5244603" cy="976312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УСЛОВИЯ ПРИ РАБОТЕ С ПЕСКОМ</a:t>
            </a:r>
            <a:endParaRPr lang="ru-RU" sz="3600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55846" y="1571316"/>
            <a:ext cx="4443032" cy="4693005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/>
              <a:t>Согласие и желание ребенка.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/>
              <a:t>Специальная подготовка педагога, его творческий подход к проведению занятий.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/>
              <a:t>У детей не должно быть аллергии на пыль от сухого песка, кожных заболеваний и порезов на руках.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226" r="11276"/>
          <a:stretch/>
        </p:blipFill>
        <p:spPr>
          <a:xfrm>
            <a:off x="6673756" y="1585664"/>
            <a:ext cx="5104262" cy="4330608"/>
          </a:xfrm>
        </p:spPr>
      </p:pic>
    </p:spTree>
    <p:extLst>
      <p:ext uri="{BB962C8B-B14F-4D97-AF65-F5344CB8AC3E}">
        <p14:creationId xmlns:p14="http://schemas.microsoft.com/office/powerpoint/2010/main" val="375214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2732" y="527976"/>
            <a:ext cx="9284340" cy="976312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СПОСОБЫ ЗАСЫПАНИЯ ПОВЕРХНОСТИ СТОЛА</a:t>
            </a:r>
            <a:endParaRPr lang="ru-RU" sz="3600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240" y="2130878"/>
            <a:ext cx="3505199" cy="426243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450" b="1" dirty="0"/>
              <a:t>• </a:t>
            </a:r>
            <a:r>
              <a:rPr lang="ru-RU" sz="2450" b="1" dirty="0" smtClean="0"/>
              <a:t>Просеивание</a:t>
            </a:r>
            <a:endParaRPr lang="ru-RU" sz="2450" b="1" dirty="0"/>
          </a:p>
          <a:p>
            <a:pPr>
              <a:lnSpc>
                <a:spcPct val="150000"/>
              </a:lnSpc>
            </a:pPr>
            <a:r>
              <a:rPr lang="ru-RU" sz="2450" b="1" dirty="0"/>
              <a:t>• </a:t>
            </a:r>
            <a:r>
              <a:rPr lang="ru-RU" sz="2450" b="1" dirty="0" smtClean="0"/>
              <a:t>Разглаживание</a:t>
            </a:r>
            <a:endParaRPr lang="ru-RU" sz="2450" b="1" dirty="0"/>
          </a:p>
          <a:p>
            <a:pPr>
              <a:lnSpc>
                <a:spcPct val="150000"/>
              </a:lnSpc>
            </a:pPr>
            <a:r>
              <a:rPr lang="ru-RU" sz="2450" b="1" dirty="0"/>
              <a:t>• </a:t>
            </a:r>
            <a:r>
              <a:rPr lang="ru-RU" sz="2450" b="1" dirty="0" smtClean="0"/>
              <a:t>Дождик</a:t>
            </a:r>
            <a:endParaRPr lang="ru-RU" sz="2450" b="1" dirty="0"/>
          </a:p>
          <a:p>
            <a:pPr>
              <a:lnSpc>
                <a:spcPct val="150000"/>
              </a:lnSpc>
            </a:pPr>
            <a:r>
              <a:rPr lang="ru-RU" sz="2450" b="1" dirty="0"/>
              <a:t>• </a:t>
            </a:r>
            <a:r>
              <a:rPr lang="ru-RU" sz="2450" b="1" dirty="0" smtClean="0"/>
              <a:t>Торнадо</a:t>
            </a:r>
            <a:endParaRPr lang="ru-RU" sz="2450" b="1" dirty="0"/>
          </a:p>
          <a:p>
            <a:pPr>
              <a:lnSpc>
                <a:spcPct val="150000"/>
              </a:lnSpc>
            </a:pPr>
            <a:r>
              <a:rPr lang="ru-RU" sz="2450" b="1" dirty="0"/>
              <a:t>• </a:t>
            </a:r>
            <a:r>
              <a:rPr lang="ru-RU" sz="2450" b="1" dirty="0" smtClean="0"/>
              <a:t>Волна</a:t>
            </a:r>
            <a:endParaRPr lang="ru-RU" sz="2450" b="1" dirty="0"/>
          </a:p>
          <a:p>
            <a:pPr>
              <a:lnSpc>
                <a:spcPct val="150000"/>
              </a:lnSpc>
            </a:pPr>
            <a:endParaRPr lang="ru-RU" sz="245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21454" y="1677316"/>
            <a:ext cx="7875270" cy="4255618"/>
          </a:xfrm>
        </p:spPr>
      </p:pic>
    </p:spTree>
    <p:extLst>
      <p:ext uri="{BB962C8B-B14F-4D97-AF65-F5344CB8AC3E}">
        <p14:creationId xmlns:p14="http://schemas.microsoft.com/office/powerpoint/2010/main" val="222297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825</TotalTime>
  <Words>639</Words>
  <Application>Microsoft Office PowerPoint</Application>
  <PresentationFormat>Широкоэкранный</PresentationFormat>
  <Paragraphs>105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Century Gothic</vt:lpstr>
      <vt:lpstr>Wingdings</vt:lpstr>
      <vt:lpstr>Wingdings 3</vt:lpstr>
      <vt:lpstr>Легкий дым</vt:lpstr>
      <vt:lpstr>ПРОЕКТ: «ИСПОЛЬЗОВАНИЕ  И ПРИМЕНЕНИЕ УЧИТЕЛЕМ-ДЕФЕКТОЛОГОМ  ДОУ СВЕТОВОГО СТОЛА И ТЕХНИКИ «РИСОВАНИЯ ПЕСКОМ»  </vt:lpstr>
      <vt:lpstr>ИСПОЛЬЗОВАНИЕ ТЕХНИКИ «РИСОВАНИЕ ПЕСКОМ» В РАБОТЕ С ДОШКОЛЬНИКАМИ ДАЕТ ВОЗМОЖНОСТЬ:</vt:lpstr>
      <vt:lpstr>ЛЮБИМЫЕ ИГРЫ</vt:lpstr>
      <vt:lpstr>ПОЛОЖИТЕЛЬНЫЕ МОМЕНТЫ В РАБОТЕ С ПЕСКОМ</vt:lpstr>
      <vt:lpstr>ОБОРУДОВАНИЕ ДЛЯ РИСОВАНИЯ НА СВЕТОВЫХ СТОЛАХ</vt:lpstr>
      <vt:lpstr>ОБОРУДОВАНИЕ ДЛЯ РИСОВАНИЯ НА СВЕТОВЫХ СТОЛАХ</vt:lpstr>
      <vt:lpstr>ОБОРУДОВАНИЕ ДЛЯ РИСОВАНИЯ НА СВЕТОВЫХ СТОЛАХ</vt:lpstr>
      <vt:lpstr>УСЛОВИЯ ПРИ РАБОТЕ С ПЕСКОМ</vt:lpstr>
      <vt:lpstr>СПОСОБЫ ЗАСЫПАНИЯ ПОВЕРХНОСТИ СТОЛА</vt:lpstr>
      <vt:lpstr>СПОСОБЫ РИСОВАНИЯ ПЕСКОМ</vt:lpstr>
      <vt:lpstr>МАТЕРИАЛЫ ДЛЯ РИСОВАНИЯ</vt:lpstr>
      <vt:lpstr>ЭТАПЫ ПРОВЕДЕНИЯ ЗАНЯТИЯ</vt:lpstr>
      <vt:lpstr>ЭТАПЫ ПРОВЕДЕНИЯ ЗАНЯТИЯ</vt:lpstr>
      <vt:lpstr>ЭТАПЫ ПРОВЕДЕНИЯ ЗАНЯТИЯ</vt:lpstr>
      <vt:lpstr>Презентация PowerPoint</vt:lpstr>
      <vt:lpstr>РЕКОМЕНДУЕМАЯ ЛИТЕРАТУРА</vt:lpstr>
      <vt:lpstr>СПАСИБО ЗА ВНИМАНИЕ!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педагогом-психологом ДОУ светового стола и техники «рисования песком» для развития речи старших дошкольников</dc:title>
  <dc:creator>Мария</dc:creator>
  <cp:lastModifiedBy>RN2020-005</cp:lastModifiedBy>
  <cp:revision>51</cp:revision>
  <dcterms:created xsi:type="dcterms:W3CDTF">2016-08-17T19:47:28Z</dcterms:created>
  <dcterms:modified xsi:type="dcterms:W3CDTF">2021-11-28T17:27:56Z</dcterms:modified>
</cp:coreProperties>
</file>